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355" r:id="rId3"/>
    <p:sldId id="363" r:id="rId4"/>
    <p:sldId id="357" r:id="rId5"/>
    <p:sldId id="358" r:id="rId6"/>
    <p:sldId id="366" r:id="rId7"/>
    <p:sldId id="364" r:id="rId8"/>
    <p:sldId id="361" r:id="rId9"/>
    <p:sldId id="365" r:id="rId10"/>
    <p:sldId id="360" r:id="rId11"/>
    <p:sldId id="359" r:id="rId12"/>
    <p:sldId id="367" r:id="rId13"/>
    <p:sldId id="353" r:id="rId14"/>
    <p:sldId id="32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9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CD636-470F-4EC3-BF70-B1C9F4C5530C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430E1-34A6-4646-ABA5-8DD583EFED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2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D5AA4-5B20-45D0-BDAA-E56BD9A4F5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EE3D3-B559-A940-8F17-EFC7CEB29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0DDDD8-DEFE-E97B-A1A5-49B8FB931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E7D8F6-23FB-C138-467D-EDBD27DAA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E1448-5970-CC72-F9A3-B147B4A9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CA9B9-E4EB-6813-FC41-31A3C1692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47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C8C01-72E0-B133-93DD-008181F2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BCE967-5FC9-8F38-3BA8-DB1C31B6C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D0BEA1-433A-8AC1-3DE1-C77C9E79C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FBFD26-6391-7678-24B4-B11FF0E3B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7DAF2-E1F3-4B77-4CB6-790322214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4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A3CC17-8F41-5EE1-37B4-AD808C759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93D048-7DFB-0F84-1F43-A5B867BAB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355087-E872-AC98-AB92-DD938745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8E7AF-8B8C-724C-49DF-CBD8154D9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B5B88A-86AB-CD5B-41A6-A435716C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76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67836-DFFC-414A-1B72-134BC9DB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14AC8-9789-F8D2-3AB8-561EFF909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B430F3-08A8-DFE6-851D-E3561F19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2ADF8D-5661-631B-941A-106663AD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E32D8-4A60-E699-80BB-DD1E0211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634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08282-AC6A-650A-AF46-C0765D01E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B2C35B-708C-15B7-5350-2895DE36B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6E9460-04BB-D24B-FEA3-A42B2932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8B4ED-D867-3EC7-21D9-550C733A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89449-F5C8-BEC6-6D72-9DBCD991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32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EA028-1FB3-D16C-9420-D5F6CFD4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C19DC-D361-E754-D362-450F12B38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12D1C8-6608-BD6F-C2E9-92D9D6C1D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74A37D-8994-BD7A-A465-36F4E585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BB4ECF-B08D-C829-6E40-B9A701157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9A8A83-51E2-F10D-72AC-B929E4323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946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15F34-98B6-3DC6-652C-9FCBDBF4B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390EB8-99C2-A035-23F4-0879C744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32C31F-6369-7269-FF1E-3D860EBD1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F52A37-95C1-53B5-3CED-484EE96A6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7448A2-4A3D-607B-0100-F07952B970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C8FFC5-DF62-ABE0-962D-B682928B8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1CC239-273C-CCAD-B2B2-C66313CB7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A86DEC-0C15-E601-91A6-499BBF2F7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30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1BA22-3B86-82AA-71D4-E3A09815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E6E8B4-6C6B-E854-45C4-409B09EAB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DF2D04-34C4-F7D2-66C7-33B4E7C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7C3ECE-1987-94DA-0745-777739FC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8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4ED2D7-19CD-C396-506F-2C706BF1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76DA9-3D13-4D62-B65E-E5CA0B5A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37E55-504E-9361-86A1-701AFA79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E72CC-E374-5C6A-43C9-5F83106F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AD65BC-13D3-4B61-5E57-9A82661C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B17D24-003D-F2C1-AAA4-8F4B73523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57498-FC02-C4C9-8331-D1AF3256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13C1F8-AE15-4F5A-2E53-3E415417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301B50-B825-05B0-9AC7-3A1D2E11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89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923D0-B994-0592-911A-31F6D692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BE61B4-EE0F-7FFF-EDBF-8601B4C49B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AB79A-EA78-1DAA-E036-5E9CEDFC7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A1126-7CDD-350D-1E36-EE4AE2BA8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AAE000-EE4B-04EA-3149-38566CDC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A3C739-D77E-45CB-A537-F3070755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19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ADC24-3B61-AC56-31B5-B24BCF18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A44C83-0DEA-02C3-FCEF-EFF00D7F7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E20B35-8B95-F767-080A-2414E46F2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5B762-6A07-4BA4-AFD1-88E155FA956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DAA03C-E8FF-E4C7-3EF1-914585B36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7BE7B2-6911-5E99-26B1-BADD6D54A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E8E2F-869D-4AF3-88E7-584CFDB5B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72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groteks.gexa.ru/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gexa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ecomg@ecomg.ru" TargetMode="External"/><Relationship Id="rId7" Type="http://schemas.openxmlformats.org/officeDocument/2006/relationships/image" Target="../media/image31.jpeg"/><Relationship Id="rId2" Type="http://schemas.openxmlformats.org/officeDocument/2006/relationships/hyperlink" Target="https://ecomg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ecometgroup.ru" TargetMode="External"/><Relationship Id="rId5" Type="http://schemas.openxmlformats.org/officeDocument/2006/relationships/hyperlink" Target="https://ecometgroup.ru/" TargetMode="Externa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tec.ru/" TargetMode="External"/><Relationship Id="rId7" Type="http://schemas.openxmlformats.org/officeDocument/2006/relationships/image" Target="../media/image3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mailto:info@untec.ru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hyperlink" Target="mailto:info@profymill.ru" TargetMode="External"/><Relationship Id="rId7" Type="http://schemas.openxmlformats.org/officeDocument/2006/relationships/image" Target="../media/image36.jpg"/><Relationship Id="rId2" Type="http://schemas.openxmlformats.org/officeDocument/2006/relationships/hyperlink" Target="https://profymill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rekaoca@gmail.com" TargetMode="External"/><Relationship Id="rId5" Type="http://schemas.openxmlformats.org/officeDocument/2006/relationships/hyperlink" Target="https://etris.agroserver.ru/" TargetMode="External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.serov@frp69.ru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://www.frp69.ru/" TargetMode="External"/><Relationship Id="rId4" Type="http://schemas.openxmlformats.org/officeDocument/2006/relationships/hyperlink" Target="mailto:k.Rusakov@frp69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il@bezeckselmash.ru" TargetMode="External"/><Relationship Id="rId7" Type="http://schemas.openxmlformats.org/officeDocument/2006/relationships/image" Target="../media/image5.jpg"/><Relationship Id="rId2" Type="http://schemas.openxmlformats.org/officeDocument/2006/relationships/hyperlink" Target="http://www.bezeckselmash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hyperlink" Target="mailto:info@origamebel.ru" TargetMode="External"/><Relationship Id="rId7" Type="http://schemas.openxmlformats.org/officeDocument/2006/relationships/image" Target="../media/image7.jpeg"/><Relationship Id="rId2" Type="http://schemas.openxmlformats.org/officeDocument/2006/relationships/hyperlink" Target="https://dynamotors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6.jpg"/><Relationship Id="rId4" Type="http://schemas.openxmlformats.org/officeDocument/2006/relationships/hyperlink" Target="mailto:info@dynamotors.ru" TargetMode="External"/><Relationship Id="rId9" Type="http://schemas.openxmlformats.org/officeDocument/2006/relationships/image" Target="../media/image9.web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etalfach.com.ru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metalfach.co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zavod@vitomek.com" TargetMode="External"/><Relationship Id="rId7" Type="http://schemas.openxmlformats.org/officeDocument/2006/relationships/image" Target="../media/image15.jpg"/><Relationship Id="rId2" Type="http://schemas.openxmlformats.org/officeDocument/2006/relationships/hyperlink" Target="https://vitomek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elkom.ru" TargetMode="External"/><Relationship Id="rId7" Type="http://schemas.openxmlformats.org/officeDocument/2006/relationships/image" Target="../media/image18.jpg"/><Relationship Id="rId2" Type="http://schemas.openxmlformats.org/officeDocument/2006/relationships/hyperlink" Target="https://melko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ertiazin.ru/" TargetMode="External"/><Relationship Id="rId7" Type="http://schemas.openxmlformats.org/officeDocument/2006/relationships/image" Target="../media/image21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mailto:vertiazin@mail.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gro@rnw.ru" TargetMode="External"/><Relationship Id="rId7" Type="http://schemas.openxmlformats.org/officeDocument/2006/relationships/image" Target="../media/image24.jpg"/><Relationship Id="rId2" Type="http://schemas.openxmlformats.org/officeDocument/2006/relationships/hyperlink" Target="https://rnw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webp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in.su" TargetMode="External"/><Relationship Id="rId7" Type="http://schemas.openxmlformats.org/officeDocument/2006/relationships/image" Target="../media/image27.jpg"/><Relationship Id="rId2" Type="http://schemas.openxmlformats.org/officeDocument/2006/relationships/hyperlink" Target="https://kinplast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slide" Target="slide13.xml"/><Relationship Id="rId4" Type="http://schemas.openxmlformats.org/officeDocument/2006/relationships/image" Target="../media/image25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079FC8-A148-6796-2276-B029A52E7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D03FA3-5233-A5D7-3B1A-FF01C1B78426}"/>
              </a:ext>
            </a:extLst>
          </p:cNvPr>
          <p:cNvSpPr txBox="1"/>
          <p:nvPr/>
        </p:nvSpPr>
        <p:spPr>
          <a:xfrm>
            <a:off x="4817624" y="2483264"/>
            <a:ext cx="6777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Производители </a:t>
            </a:r>
            <a:endParaRPr lang="ru-RU" sz="4000" b="0" strike="noStrike" spc="-1" dirty="0">
              <a:solidFill>
                <a:srgbClr val="FFFFFF"/>
              </a:solidFill>
              <a:latin typeface="Jost ExtraBold" pitchFamily="2" charset="-52"/>
              <a:ea typeface="Jost ExtraBold" pitchFamily="2" charset="-52"/>
            </a:endParaRPr>
          </a:p>
          <a:p>
            <a:pPr algn="ctr">
              <a:lnSpc>
                <a:spcPct val="100000"/>
              </a:lnSpc>
            </a:pPr>
            <a:r>
              <a:rPr lang="ru-RU" sz="4000" b="1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п</a:t>
            </a:r>
            <a:r>
              <a:rPr lang="ru-RU" sz="4000" b="1" strike="noStrike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родукции для сельского хозяйства</a:t>
            </a:r>
            <a:endParaRPr lang="ru-RU" sz="4000" b="0" strike="noStrike" spc="-1" dirty="0">
              <a:solidFill>
                <a:srgbClr val="FFFFFF"/>
              </a:solidFill>
              <a:latin typeface="Jost ExtraBold" pitchFamily="2" charset="-52"/>
              <a:ea typeface="Jost ExtraBold" pitchFamily="2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309522-213C-A46E-45D2-21D2AF8C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7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9DD74ED8-480A-B7AC-63D3-F2341C76267B}"/>
              </a:ext>
            </a:extLst>
          </p:cNvPr>
          <p:cNvSpPr/>
          <p:nvPr/>
        </p:nvSpPr>
        <p:spPr>
          <a:xfrm>
            <a:off x="4572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Гекса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 — нетканые материалы»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укрывных материалов из нетканых полотен</a:t>
            </a: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7714132189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172854, Тверская область, </a:t>
            </a:r>
            <a:r>
              <a:rPr lang="ru-RU" dirty="0" err="1">
                <a:latin typeface="Jost" pitchFamily="2" charset="-52"/>
                <a:ea typeface="Jost" pitchFamily="2" charset="-52"/>
              </a:rPr>
              <a:t>м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.</a:t>
            </a:r>
            <a:r>
              <a:rPr lang="ru-RU" dirty="0" err="1">
                <a:latin typeface="Jost" pitchFamily="2" charset="-52"/>
                <a:ea typeface="Jost" pitchFamily="2" charset="-52"/>
              </a:rPr>
              <a:t>о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. Торопецкий, </a:t>
            </a:r>
            <a:r>
              <a:rPr lang="ru-RU" dirty="0">
                <a:latin typeface="Jost" pitchFamily="2" charset="-52"/>
                <a:ea typeface="Jost" pitchFamily="2" charset="-52"/>
              </a:rPr>
              <a:t>д.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 Лесная,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зд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. 6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https://gexa.ru/</a:t>
            </a:r>
            <a:r>
              <a:rPr lang="ru-RU" dirty="0">
                <a:latin typeface="Jost" pitchFamily="2" charset="-52"/>
                <a:ea typeface="Jost" pitchFamily="2" charset="-52"/>
              </a:rPr>
              <a:t>; </a:t>
            </a:r>
            <a:r>
              <a:rPr lang="en-US" dirty="0">
                <a:latin typeface="Jost" pitchFamily="2" charset="-52"/>
                <a:ea typeface="Jost" pitchFamily="2" charset="-52"/>
                <a:hlinkClick r:id="rId3"/>
              </a:rPr>
              <a:t>https://agroteks.gexa.ru/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8(495) 564-86-87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7B36A-DD40-FBBB-1420-7740F9009C83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906758-0926-3CA6-04B0-2307ECC909C2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3D1E9C-A4F9-8586-514C-C39D41B798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25201" r="17951" b="24393"/>
          <a:stretch/>
        </p:blipFill>
        <p:spPr>
          <a:xfrm>
            <a:off x="819451" y="4450605"/>
            <a:ext cx="4761898" cy="14054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F57E9-0B4F-0927-CCAA-5C4156FAC2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5"/>
          <a:stretch/>
        </p:blipFill>
        <p:spPr>
          <a:xfrm>
            <a:off x="7576795" y="667017"/>
            <a:ext cx="3550762" cy="26327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88764B-CEE3-278E-1C31-BF9CF6295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35" y="3357571"/>
            <a:ext cx="3136722" cy="313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74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94A7D55B-13DC-8350-713D-7B0ECA14EB40}"/>
              </a:ext>
            </a:extLst>
          </p:cNvPr>
          <p:cNvSpPr/>
          <p:nvPr/>
        </p:nvSpPr>
        <p:spPr>
          <a:xfrm>
            <a:off x="6096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«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ЭКОМАШГРУПП»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установок по утилизации отходов, мусоросортировочных комплексов, контейнеров для сбора ТКО</a:t>
            </a: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6950149909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170017, Тверская Область,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г.о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. Город Тверь, г Тверь,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ул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Коняевская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, д. 23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https://ecomg.ru/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ecomg@ecomg.ru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8 800 551 17 79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B0A6F-70B3-AD42-8C1D-D5FC1BC6D625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0BF07DB7-F3EC-5E77-6686-2050DBA1B32A}"/>
              </a:ext>
            </a:extLst>
          </p:cNvPr>
          <p:cNvSpPr/>
          <p:nvPr/>
        </p:nvSpPr>
        <p:spPr>
          <a:xfrm>
            <a:off x="60960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«ЭКОМЕТ ГРУПП»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</a:t>
            </a:r>
            <a:r>
              <a:rPr lang="ru-RU" dirty="0">
                <a:latin typeface="Jost" pitchFamily="2" charset="-52"/>
                <a:ea typeface="Jost" pitchFamily="2" charset="-52"/>
              </a:rPr>
              <a:t>дисковых кусторезов,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 модулей для сбора ТБО</a:t>
            </a: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/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6950205617</a:t>
            </a:r>
            <a:endParaRPr lang="ru-RU" b="0" strike="noStrike" spc="-1" dirty="0"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170040, Тверская Область,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г.о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. Город Тверь, г Тверь,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ул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 Борихино Поле, д. 5А, стр. 1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5"/>
              </a:rPr>
              <a:t>https://ecometgroup.ru/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6"/>
              </a:rPr>
              <a:t>info@ecometgroup.ru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 </a:t>
            </a:r>
            <a:r>
              <a:rPr lang="ru-RU" dirty="0">
                <a:solidFill>
                  <a:srgbClr val="000000"/>
                </a:solidFill>
                <a:latin typeface="Jost"/>
              </a:rPr>
              <a:t>8-800-222-69-01</a:t>
            </a:r>
            <a:endParaRPr lang="ru-RU" b="0" strike="noStrike" spc="-1" dirty="0">
              <a:latin typeface="Jost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729EE-9AC3-AA9B-0EAD-781C5EC6ADB2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9444F8-0A42-0085-7073-79D2571728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3" b="12248"/>
          <a:stretch/>
        </p:blipFill>
        <p:spPr>
          <a:xfrm>
            <a:off x="1240985" y="4826524"/>
            <a:ext cx="4223630" cy="10295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B885C9-3CD0-7094-4D94-9127BAFDB8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 b="23492"/>
          <a:stretch/>
        </p:blipFill>
        <p:spPr>
          <a:xfrm>
            <a:off x="7375114" y="4864282"/>
            <a:ext cx="2928172" cy="95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49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C5D59-1C38-3010-7C53-25951C4B9C8E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AEF243-E304-F7D5-9F6A-8DC868DFAF9C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1E3135E-B91B-D319-8763-0E39793E5EE7}"/>
              </a:ext>
            </a:extLst>
          </p:cNvPr>
          <p:cNvSpPr txBox="1">
            <a:spLocks/>
          </p:cNvSpPr>
          <p:nvPr/>
        </p:nvSpPr>
        <p:spPr>
          <a:xfrm>
            <a:off x="474732" y="827706"/>
            <a:ext cx="5532065" cy="5437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«Пластик-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Строймаркет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дезинфицирующих средств для пищевых производств под торговой маркой UNIVERSUM®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6950139428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170518, Тверская область, Калининский р-н, тер. Лебедево,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Маршала Василевского,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https://untec.ru/</a:t>
            </a:r>
            <a:endParaRPr lang="ru-RU" sz="1800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info@untec.ru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8-800-775-56-25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756800BC-03B1-8BBA-2454-1F8A274F891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07776" y="4607983"/>
            <a:ext cx="3211824" cy="1287752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78CF7F-F943-1BBB-5AA5-9D6BDE739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6" t="6696" r="17040" b="5400"/>
          <a:stretch/>
        </p:blipFill>
        <p:spPr>
          <a:xfrm>
            <a:off x="9062704" y="1187983"/>
            <a:ext cx="2932630" cy="34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564CDD-5253-1E9E-B124-C9C5C744B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t="6140" r="17269" b="6798"/>
          <a:stretch/>
        </p:blipFill>
        <p:spPr>
          <a:xfrm>
            <a:off x="6006797" y="1187983"/>
            <a:ext cx="2885895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60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Прямоугольник 11"/>
          <p:cNvSpPr/>
          <p:nvPr/>
        </p:nvSpPr>
        <p:spPr>
          <a:xfrm>
            <a:off x="457199" y="1001949"/>
            <a:ext cx="5506279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«ПРОФИ МИЛЛ»</a:t>
            </a:r>
          </a:p>
          <a:p>
            <a:endParaRPr lang="ru-RU" b="1" u="sng" strike="noStrike" spc="-1" dirty="0">
              <a:solidFill>
                <a:srgbClr val="000000"/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solidFill>
                  <a:srgbClr val="000000"/>
                </a:solidFill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Моющие и дезинфицирующие средства</a:t>
            </a:r>
          </a:p>
          <a:p>
            <a:endParaRPr lang="ru-RU" b="0" i="0" dirty="0">
              <a:solidFill>
                <a:srgbClr val="000000"/>
              </a:solidFill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solidFill>
                  <a:srgbClr val="000000"/>
                </a:solidFill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solidFill>
                <a:srgbClr val="000000"/>
              </a:solidFill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6949108986</a:t>
            </a: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170025, Тверская Область, </a:t>
            </a:r>
            <a:r>
              <a:rPr lang="ru-RU" b="0" i="0" dirty="0" err="1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г.о</a:t>
            </a:r>
            <a:r>
              <a:rPr lang="ru-RU" b="0" i="0" dirty="0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. Город Тверь, г Тверь, </a:t>
            </a:r>
            <a:r>
              <a:rPr lang="ru-RU" b="0" i="0" dirty="0" err="1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ул</a:t>
            </a:r>
            <a:r>
              <a:rPr lang="ru-RU" b="0" i="0" dirty="0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 Бочкина, д. 23, офис 108</a:t>
            </a: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https://profymill.ru/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i="0" u="sng" dirty="0">
                <a:effectLst/>
                <a:latin typeface="Jost" pitchFamily="2" charset="-52"/>
                <a:ea typeface="Jost" pitchFamily="2" charset="-52"/>
                <a:hlinkClick r:id="rId3"/>
              </a:rPr>
              <a:t>info@profymill.ru</a:t>
            </a:r>
            <a:endParaRPr lang="ru-RU" u="sng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Телефоны (приемная): 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8 800 500 90 69</a:t>
            </a:r>
            <a:endParaRPr lang="ru-RU" b="0" strike="noStrike" spc="-1" dirty="0">
              <a:solidFill>
                <a:srgbClr val="000000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213" name="Прямоугольник 4"/>
          <p:cNvSpPr/>
          <p:nvPr/>
        </p:nvSpPr>
        <p:spPr>
          <a:xfrm>
            <a:off x="457200" y="1325880"/>
            <a:ext cx="321564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47B82-5199-BD5D-8C0F-51B66A78136A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83B3C-7D7C-8B2C-4AD9-F13CA73A3303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DE16F63-F715-913F-4F81-52937E3A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13</a:t>
            </a:fld>
            <a:endParaRPr lang="ru-RU"/>
          </a:p>
        </p:txBody>
      </p:sp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7493C7E7-7A44-6DE8-415B-96DF42939988}"/>
              </a:ext>
            </a:extLst>
          </p:cNvPr>
          <p:cNvSpPr/>
          <p:nvPr/>
        </p:nvSpPr>
        <p:spPr>
          <a:xfrm>
            <a:off x="5963478" y="1001948"/>
            <a:ext cx="5486401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/>
                <a:ea typeface="Jost" pitchFamily="2" charset="-52"/>
              </a:rPr>
              <a:t>ООО «ОТФ «ЭТРИС»</a:t>
            </a:r>
          </a:p>
          <a:p>
            <a:endParaRPr lang="ru-RU" b="1" u="sng" strike="noStrike" spc="-1" dirty="0">
              <a:solidFill>
                <a:srgbClr val="000000"/>
              </a:solidFill>
              <a:uFillTx/>
              <a:latin typeface="Jost"/>
              <a:ea typeface="Jost" pitchFamily="2" charset="-52"/>
            </a:endParaRPr>
          </a:p>
          <a:p>
            <a:r>
              <a:rPr lang="ru-RU" b="1" u="sng" strike="noStrike" spc="-1" dirty="0">
                <a:solidFill>
                  <a:srgbClr val="000000"/>
                </a:solidFill>
                <a:uFillTx/>
                <a:latin typeface="Jost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Моющие и дезинфицирующие средства</a:t>
            </a:r>
            <a:endParaRPr lang="en-US" b="0" i="0" dirty="0">
              <a:solidFill>
                <a:srgbClr val="000000"/>
              </a:solidFill>
              <a:effectLst/>
              <a:latin typeface="Jost"/>
              <a:ea typeface="Jost" pitchFamily="2" charset="-52"/>
            </a:endParaRPr>
          </a:p>
          <a:p>
            <a:endParaRPr lang="ru-RU" b="0" i="0" dirty="0">
              <a:solidFill>
                <a:srgbClr val="000000"/>
              </a:solidFill>
              <a:effectLst/>
              <a:latin typeface="Jost"/>
              <a:ea typeface="Jost" pitchFamily="2" charset="-52"/>
            </a:endParaRPr>
          </a:p>
          <a:p>
            <a:r>
              <a:rPr lang="ru-RU" b="1" u="sng" strike="noStrike" spc="-1" dirty="0">
                <a:solidFill>
                  <a:srgbClr val="000000"/>
                </a:solidFill>
                <a:uFillTx/>
                <a:latin typeface="Jost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solidFill>
                <a:srgbClr val="000000"/>
              </a:solidFill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  <a:ea typeface="Jost" pitchFamily="2" charset="-52"/>
              </a:rPr>
              <a:t>6915005943</a:t>
            </a:r>
            <a:endParaRPr lang="ru-RU" b="0" strike="noStrike" spc="-1" dirty="0">
              <a:solidFill>
                <a:srgbClr val="000000"/>
              </a:solidFill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Адрес: 172009, Тверская Область, </a:t>
            </a:r>
            <a:r>
              <a:rPr lang="ru-RU" b="0" strike="noStrike" spc="-1" dirty="0" err="1">
                <a:solidFill>
                  <a:srgbClr val="000000"/>
                </a:solidFill>
                <a:latin typeface="Jost"/>
                <a:ea typeface="Jost" pitchFamily="2" charset="-52"/>
              </a:rPr>
              <a:t>г.о</a:t>
            </a:r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. Город Торжок, г Торжок, </a:t>
            </a:r>
            <a:r>
              <a:rPr lang="ru-RU" b="0" strike="noStrike" spc="-1" dirty="0" err="1">
                <a:solidFill>
                  <a:srgbClr val="000000"/>
                </a:solidFill>
                <a:latin typeface="Jost"/>
                <a:ea typeface="Jost" pitchFamily="2" charset="-52"/>
              </a:rPr>
              <a:t>ул</a:t>
            </a:r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 Чехова, д. 2А</a:t>
            </a:r>
          </a:p>
          <a:p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Сайт: </a:t>
            </a:r>
            <a:r>
              <a:rPr lang="en-US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hlinkClick r:id="rId5"/>
              </a:rPr>
              <a:t>https://etris.agroserver.ru/</a:t>
            </a:r>
            <a:r>
              <a:rPr lang="ru-RU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 </a:t>
            </a:r>
            <a:endParaRPr lang="ru-RU" dirty="0"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Эл. почта: </a:t>
            </a:r>
            <a:r>
              <a:rPr lang="en-US" b="0" i="0" u="none" strike="noStrike" dirty="0">
                <a:solidFill>
                  <a:srgbClr val="23527C"/>
                </a:solidFill>
                <a:effectLst/>
                <a:latin typeface="Montserrat" panose="00000500000000000000" pitchFamily="2" charset="-52"/>
                <a:hlinkClick r:id="rId6"/>
              </a:rPr>
              <a:t>rekaoca@gmail.com</a:t>
            </a:r>
            <a:endParaRPr lang="ru-RU" b="0" i="0" u="none" strike="noStrike" dirty="0">
              <a:solidFill>
                <a:srgbClr val="23527C"/>
              </a:solidFill>
              <a:effectLst/>
              <a:latin typeface="Jost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Телефоны (приемная):</a:t>
            </a:r>
            <a:r>
              <a:rPr lang="en-US" b="0" strike="noStrike" spc="-1" dirty="0">
                <a:solidFill>
                  <a:srgbClr val="000000"/>
                </a:solidFill>
                <a:latin typeface="Jost"/>
                <a:ea typeface="Jost" pitchFamily="2" charset="-52"/>
              </a:rPr>
              <a:t> </a:t>
            </a:r>
            <a:r>
              <a:rPr lang="en-US" b="0" spc="-1" dirty="0">
                <a:solidFill>
                  <a:srgbClr val="333333"/>
                </a:solidFill>
                <a:latin typeface="Jost"/>
                <a:ea typeface="Jost" pitchFamily="2" charset="-52"/>
              </a:rPr>
              <a:t>8</a:t>
            </a:r>
            <a:r>
              <a:rPr lang="ru-RU" strike="noStrike" spc="-1" dirty="0">
                <a:solidFill>
                  <a:srgbClr val="333333"/>
                </a:solidFill>
                <a:latin typeface="Jost"/>
                <a:ea typeface="Jost" pitchFamily="2" charset="-52"/>
              </a:rPr>
              <a:t> (916) 516-23-40</a:t>
            </a:r>
            <a:endParaRPr lang="ru-RU" b="0" strike="noStrike" spc="-1" dirty="0">
              <a:solidFill>
                <a:srgbClr val="000000"/>
              </a:solidFill>
              <a:latin typeface="Jost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3FF996-0739-996E-F53E-E3B752038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92" y="4457568"/>
            <a:ext cx="2877312" cy="11582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084BCB-996D-9C42-A0C6-C6E277DAE9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" t="23387" r="-1" b="32188"/>
          <a:stretch/>
        </p:blipFill>
        <p:spPr>
          <a:xfrm>
            <a:off x="7250374" y="4457568"/>
            <a:ext cx="2720452" cy="130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07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428FF-3A03-6E61-1670-55296EB2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21" y="2532840"/>
            <a:ext cx="5241236" cy="89616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Спасибо за внимание!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61F9E34-49F1-C843-7FDD-5071E036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14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0A2215-2F58-BEF1-304B-390DB9884785}"/>
              </a:ext>
            </a:extLst>
          </p:cNvPr>
          <p:cNvSpPr txBox="1">
            <a:spLocks/>
          </p:cNvSpPr>
          <p:nvPr/>
        </p:nvSpPr>
        <p:spPr>
          <a:xfrm>
            <a:off x="9291432" y="2822713"/>
            <a:ext cx="3337892" cy="2832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Отдел внутрирегиональной кооперации:</a:t>
            </a:r>
          </a:p>
          <a:p>
            <a:endParaRPr lang="ru-RU" sz="1500" b="1" dirty="0"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Руководитель ОВК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Серов Михаил Алексеевич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+7 (930) 154-42-34</a:t>
            </a:r>
          </a:p>
          <a:p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m.serov@frp69.ru</a:t>
            </a:r>
            <a:endParaRPr lang="en-US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en-US" sz="1500" b="1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Менеджер ОВК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Русаков Кирилл Александрович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+7 (910) 010-06-04</a:t>
            </a:r>
          </a:p>
          <a:p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k.rusakov@frp69.ru</a:t>
            </a:r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en-US" sz="15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www.frp69.ru</a:t>
            </a:r>
            <a:r>
              <a:rPr lang="en-US" sz="15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FB66B2-3254-C676-0A2C-6686400CC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1" y="390569"/>
            <a:ext cx="3778709" cy="11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Прямоугольник 11"/>
          <p:cNvSpPr/>
          <p:nvPr/>
        </p:nvSpPr>
        <p:spPr>
          <a:xfrm>
            <a:off x="457199" y="1001949"/>
            <a:ext cx="5555975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ПО 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«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Завод 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Бежецксельмаш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»</a:t>
            </a:r>
            <a:endParaRPr lang="ru-RU" b="1" strike="noStrike" spc="-1" dirty="0">
              <a:solidFill>
                <a:schemeClr val="accent1">
                  <a:lumMod val="75000"/>
                </a:schemeClr>
              </a:solidFill>
              <a:latin typeface="Jost" pitchFamily="2" charset="-52"/>
              <a:ea typeface="Jost" pitchFamily="2" charset="-52"/>
            </a:endParaRP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пресс-подборщиков, косилок навесных, грабли-ворошилки, катки, полуприцепы и др.</a:t>
            </a:r>
            <a:endParaRPr lang="en-US" b="0" i="0" dirty="0">
              <a:effectLst/>
              <a:latin typeface="Jost" pitchFamily="2" charset="-52"/>
              <a:ea typeface="Jost" pitchFamily="2" charset="-52"/>
            </a:endParaRP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6950204885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170100, Тверская область, город Тверь, Индустриальная ул., д. 7,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помещ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. 30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</a:t>
            </a:r>
            <a:r>
              <a:rPr lang="en-US" b="0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http://www.bezeckselmash.ru/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mail@bezeckselmash.ru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 8</a:t>
            </a:r>
            <a:r>
              <a:rPr lang="en-US" b="0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(4822) 77-03-98</a:t>
            </a:r>
          </a:p>
        </p:txBody>
      </p:sp>
      <p:sp>
        <p:nvSpPr>
          <p:cNvPr id="213" name="Прямоугольник 4"/>
          <p:cNvSpPr/>
          <p:nvPr/>
        </p:nvSpPr>
        <p:spPr>
          <a:xfrm>
            <a:off x="457200" y="1325880"/>
            <a:ext cx="321564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83B3C-7D7C-8B2C-4AD9-F13CA73A3303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4D386225-E02F-C05B-63A6-5BFD5016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18EBF-63F4-43EC-E46D-28656536EC4B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DD85F1-F778-8E87-9B11-9C0F5F622D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0" b="18385"/>
          <a:stretch/>
        </p:blipFill>
        <p:spPr>
          <a:xfrm>
            <a:off x="555606" y="4717411"/>
            <a:ext cx="4249534" cy="11386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DBD93A-3B13-3641-AFED-311171903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65" y="957526"/>
            <a:ext cx="3687596" cy="24714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0E0FB4-4371-000C-44C7-ECDCE89FF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49" y="3880078"/>
            <a:ext cx="5668652" cy="16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7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1">
            <a:extLst>
              <a:ext uri="{FF2B5EF4-FFF2-40B4-BE49-F238E27FC236}">
                <a16:creationId xmlns:a16="http://schemas.microsoft.com/office/drawing/2014/main" id="{CB72BBA0-1C21-EB11-114A-B3F3E2B891AF}"/>
              </a:ext>
            </a:extLst>
          </p:cNvPr>
          <p:cNvSpPr/>
          <p:nvPr/>
        </p:nvSpPr>
        <p:spPr>
          <a:xfrm>
            <a:off x="505190" y="919264"/>
            <a:ext cx="559081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Динакор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 Силовые Технологии»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навозоразбрасывателей, приводных узлов и систем</a:t>
            </a:r>
            <a:endParaRPr lang="en-US" b="0" i="0" dirty="0">
              <a:effectLst/>
              <a:latin typeface="Jost" pitchFamily="2" charset="-52"/>
              <a:ea typeface="Jost" pitchFamily="2" charset="-52"/>
            </a:endParaRP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 </a:t>
            </a:r>
            <a:r>
              <a:rPr lang="ru-RU" b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7718927997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170039, Тверская область, г. Тверь, ул. Фрунзе, д.1, помещение 2.2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</a:t>
            </a:r>
            <a:r>
              <a:rPr lang="en-US" b="0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2"/>
              </a:rPr>
              <a:t>https://dynamotors.ru/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</a:t>
            </a:r>
            <a:r>
              <a:rPr lang="en-US" b="0" i="0" u="none" strike="noStrike" dirty="0">
                <a:effectLst/>
                <a:latin typeface="Jost" pitchFamily="2" charset="-52"/>
                <a:ea typeface="Jost" pitchFamily="2" charset="-52"/>
                <a:hlinkClick r:id="rId3"/>
              </a:rPr>
              <a:t> </a:t>
            </a:r>
            <a:r>
              <a:rPr lang="en-US" b="0" i="0" u="none" strike="noStrike" dirty="0">
                <a:effectLst/>
                <a:latin typeface="Jost" pitchFamily="2" charset="-52"/>
                <a:ea typeface="Jost" pitchFamily="2" charset="-52"/>
                <a:hlinkClick r:id="rId4"/>
              </a:rPr>
              <a:t>info@dynamotors.ru</a:t>
            </a:r>
            <a:endParaRPr lang="ru-RU" b="0" i="0" u="none" strike="noStrike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b="0" i="0" u="none" strike="noStrike" dirty="0">
                <a:effectLst/>
                <a:latin typeface="Jost" pitchFamily="2" charset="-52"/>
                <a:ea typeface="Jost" pitchFamily="2" charset="-52"/>
              </a:rPr>
              <a:t> 8 (495) 210-34-12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210B0-D388-80E3-106E-DB48879B32B9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4D5DE3-ABED-B624-7495-716DA3A1C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3" y="4530664"/>
            <a:ext cx="3500244" cy="1493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846CD-A98A-4377-2528-AF7786A6A6E0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6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5DB172-392B-CBEB-744B-75E9BE0A91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464" y="4142044"/>
            <a:ext cx="2411538" cy="1802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26D8C-1313-7885-559A-6AB5C4212F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9" b="13831"/>
          <a:stretch/>
        </p:blipFill>
        <p:spPr>
          <a:xfrm>
            <a:off x="9430466" y="4276165"/>
            <a:ext cx="2134322" cy="1534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8F473E-3B82-BC35-A252-35DA39907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" r="7477" b="8312"/>
          <a:stretch/>
        </p:blipFill>
        <p:spPr>
          <a:xfrm>
            <a:off x="6698223" y="919264"/>
            <a:ext cx="4742682" cy="265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64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Прямоугольник 11"/>
          <p:cNvSpPr/>
          <p:nvPr/>
        </p:nvSpPr>
        <p:spPr>
          <a:xfrm>
            <a:off x="4572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«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МФ РУС»</a:t>
            </a:r>
          </a:p>
          <a:p>
            <a:endParaRPr lang="ru-RU" b="1" strike="noStrike" spc="-1" dirty="0">
              <a:solidFill>
                <a:schemeClr val="accent1">
                  <a:lumMod val="75000"/>
                </a:schemeClr>
              </a:solidFill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Производят навесное оборудование, навозоразбрасыватели, миксеры-кормораздатчики, культиваторы и </a:t>
            </a:r>
            <a:r>
              <a:rPr lang="ru-RU" dirty="0">
                <a:latin typeface="Jost" pitchFamily="2" charset="-52"/>
                <a:ea typeface="Jost" pitchFamily="2" charset="-52"/>
              </a:rPr>
              <a:t>др.</a:t>
            </a:r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6915014715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172001, Тверская область, город Торжок, ул.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М.Горького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, д.57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https://metalfach.com.ru/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info@metalfach.com.ru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 (800) 100-20-43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213" name="Прямоугольник 4"/>
          <p:cNvSpPr/>
          <p:nvPr/>
        </p:nvSpPr>
        <p:spPr>
          <a:xfrm>
            <a:off x="457200" y="1325880"/>
            <a:ext cx="321564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83B3C-7D7C-8B2C-4AD9-F13CA73A3303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AutoShape 4" descr="OrigaMebel">
            <a:extLst>
              <a:ext uri="{FF2B5EF4-FFF2-40B4-BE49-F238E27FC236}">
                <a16:creationId xmlns:a16="http://schemas.microsoft.com/office/drawing/2014/main" id="{77E08DBC-C785-B147-8F19-6317F1438D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1FE487A3-6509-BD7E-2F65-920CDE2C49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9DE39936-DBBE-D083-5895-63F877C0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EA6C8B-086D-130B-470E-35ACD13E2F07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0B477F-76E7-8A56-4320-8E30DED45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7" y="4998721"/>
            <a:ext cx="4747182" cy="9186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529A83-344E-9746-5259-734242F198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t="17836" r="6655" b="17722"/>
          <a:stretch/>
        </p:blipFill>
        <p:spPr>
          <a:xfrm>
            <a:off x="7856456" y="728617"/>
            <a:ext cx="3497344" cy="26395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73FA24-BFC0-BA53-80CC-29DEC9256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14" y="3368123"/>
            <a:ext cx="4781986" cy="26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9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9DD74ED8-480A-B7AC-63D3-F2341C76267B}"/>
              </a:ext>
            </a:extLst>
          </p:cNvPr>
          <p:cNvSpPr/>
          <p:nvPr/>
        </p:nvSpPr>
        <p:spPr>
          <a:xfrm>
            <a:off x="4572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ВитОМЭК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Производят премиксы, белково-витаминно-минеральные концентраты, комбикорма, БВМК, кормовые добавки</a:t>
            </a: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7710489501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171210, Тверская обл., Лихославльский р-н, г. Лихославль, ул. Северная, д.5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https://vitomek.com/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zavod@vitomek.com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8 495 902-03-32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7B36A-DD40-FBBB-1420-7740F9009C83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409F8-2ABF-287D-302A-711DC311B41C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A2D578-E1F4-02F0-8F70-0E8DF53025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7" b="38012"/>
          <a:stretch/>
        </p:blipFill>
        <p:spPr>
          <a:xfrm>
            <a:off x="1474336" y="4463890"/>
            <a:ext cx="3330804" cy="15575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7C662D-9C29-38C4-09E8-EE49934A8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t="2118" r="18941"/>
          <a:stretch/>
        </p:blipFill>
        <p:spPr>
          <a:xfrm>
            <a:off x="9126129" y="1513337"/>
            <a:ext cx="2474201" cy="37293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3B9ED1-6D64-86A5-E0C7-4C62B684F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3" t="3260" r="20589" b="1199"/>
          <a:stretch/>
        </p:blipFill>
        <p:spPr>
          <a:xfrm>
            <a:off x="6248402" y="1542307"/>
            <a:ext cx="2384598" cy="37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20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F1858EA8-5E24-DB79-3259-7BED56A529B9}"/>
              </a:ext>
            </a:extLst>
          </p:cNvPr>
          <p:cNvSpPr txBox="1">
            <a:spLocks/>
          </p:cNvSpPr>
          <p:nvPr/>
        </p:nvSpPr>
        <p:spPr>
          <a:xfrm>
            <a:off x="546847" y="1036600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АО «ГК МЕЛКОМ»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Jost" pitchFamily="2" charset="-52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Производство комбикормов для сельскохозяйственных животных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Jost" pitchFamily="2" charset="-52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ИНН: 6950267331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Адрес: 170100,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. Город Тверь, г Тверь, </a:t>
            </a:r>
            <a:r>
              <a:rPr lang="ru-RU" sz="1800" spc="-1" dirty="0" err="1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 Вокзальная, д. 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hlinkClick r:id="rId2"/>
              </a:rPr>
              <a:t>https://melkom.ru/</a:t>
            </a:r>
            <a:endParaRPr lang="ru-RU" sz="1800" spc="-1" dirty="0">
              <a:solidFill>
                <a:srgbClr val="000000"/>
              </a:solidFill>
              <a:latin typeface="Jost" pitchFamily="2" charset="-52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hlinkClick r:id="rId3"/>
              </a:rPr>
              <a:t>info@melkom.ru</a:t>
            </a:r>
            <a:endParaRPr lang="ru-RU" sz="1800" spc="-1" dirty="0">
              <a:solidFill>
                <a:srgbClr val="000000"/>
              </a:solidFill>
              <a:latin typeface="Jost" pitchFamily="2" charset="-52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Телефоны (приемная): 8 (4822) 36-03-38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B6C4B0-21FA-78AB-E851-A1BEC645D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12047"/>
          <a:stretch/>
        </p:blipFill>
        <p:spPr>
          <a:xfrm>
            <a:off x="2118338" y="4498541"/>
            <a:ext cx="1992234" cy="1604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5C8C04-758F-AE74-8897-36AFE5D577D8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853AA-8E76-E28B-FB50-AB5CD69D84D6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FFB8F1-9979-93CB-281F-5323F0A6C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113" y="1570091"/>
            <a:ext cx="2360376" cy="37178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3597F2-3559-55F2-B6FC-D4A10991E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r="13262"/>
          <a:stretch/>
        </p:blipFill>
        <p:spPr>
          <a:xfrm>
            <a:off x="6492591" y="1367598"/>
            <a:ext cx="2176280" cy="412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AC5D0B-CBCF-BDDC-7075-B51D2EBAEDA8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9F53B-5A1E-E751-6D74-EFACB806CEC4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4" name="Прямоугольник 11">
            <a:extLst>
              <a:ext uri="{FF2B5EF4-FFF2-40B4-BE49-F238E27FC236}">
                <a16:creationId xmlns:a16="http://schemas.microsoft.com/office/drawing/2014/main" id="{907796A6-CE4E-9D4A-5EEE-9D7AFFCCDF50}"/>
              </a:ext>
            </a:extLst>
          </p:cNvPr>
          <p:cNvSpPr/>
          <p:nvPr/>
        </p:nvSpPr>
        <p:spPr>
          <a:xfrm>
            <a:off x="609600" y="956306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/>
                <a:ea typeface="Jost" pitchFamily="2" charset="-52"/>
              </a:rPr>
              <a:t>ЗАО «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/>
                <a:ea typeface="Jost" pitchFamily="2" charset="-52"/>
              </a:rPr>
              <a:t>Вертязин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/>
                <a:ea typeface="Jost" pitchFamily="2" charset="-52"/>
              </a:rPr>
              <a:t>»</a:t>
            </a:r>
            <a:endParaRPr lang="en-US" b="1" spc="-1" dirty="0">
              <a:solidFill>
                <a:schemeClr val="accent1">
                  <a:lumMod val="75000"/>
                </a:schemeClr>
              </a:solidFill>
              <a:latin typeface="Jost"/>
              <a:ea typeface="Jost" pitchFamily="2" charset="-52"/>
            </a:endParaRPr>
          </a:p>
          <a:p>
            <a:endParaRPr lang="ru-RU" b="1" strike="noStrike" spc="-1" dirty="0">
              <a:solidFill>
                <a:schemeClr val="accent1">
                  <a:lumMod val="75000"/>
                </a:schemeClr>
              </a:solidFill>
              <a:latin typeface="Jost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/>
                <a:ea typeface="Jost" pitchFamily="2" charset="-52"/>
              </a:rPr>
              <a:t> </a:t>
            </a:r>
            <a:r>
              <a:rPr lang="ru-RU" strike="noStrike" spc="-1" dirty="0">
                <a:latin typeface="Jost"/>
                <a:ea typeface="Jost" pitchFamily="2" charset="-52"/>
              </a:rPr>
              <a:t>П</a:t>
            </a:r>
            <a:r>
              <a:rPr lang="ru-RU" b="0" i="0" dirty="0">
                <a:effectLst/>
                <a:latin typeface="Jost"/>
                <a:ea typeface="Jost" pitchFamily="2" charset="-52"/>
              </a:rPr>
              <a:t>роизводство брудеров электрических, фермерских клеток, гнездо родительского стада, столы разделочные, запасные части клеточного оборудования</a:t>
            </a:r>
            <a:endParaRPr lang="en-US" b="0" i="0" dirty="0">
              <a:effectLst/>
              <a:latin typeface="Jost"/>
              <a:ea typeface="Jost" pitchFamily="2" charset="-52"/>
            </a:endParaRPr>
          </a:p>
          <a:p>
            <a:endParaRPr lang="ru-RU" b="0" i="0" dirty="0">
              <a:effectLst/>
              <a:latin typeface="Jost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latin typeface="Jost"/>
                <a:ea typeface="Jost" pitchFamily="2" charset="-52"/>
              </a:rPr>
              <a:t>ИНН:</a:t>
            </a:r>
            <a:r>
              <a:rPr lang="ru-RU" dirty="0">
                <a:latin typeface="Jost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6911000207</a:t>
            </a:r>
            <a:endParaRPr lang="ru-RU" b="0" strike="noStrike" spc="-1" dirty="0"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latin typeface="Jost"/>
                <a:ea typeface="Jost" pitchFamily="2" charset="-52"/>
              </a:rPr>
              <a:t>Адрес: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171296, Тверская область, Конаковский район, село Городня, Ленинградская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ул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влд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. 108/3</a:t>
            </a:r>
          </a:p>
          <a:p>
            <a:r>
              <a:rPr lang="ru-RU" b="0" strike="noStrike" spc="-1" dirty="0">
                <a:latin typeface="Jost"/>
                <a:ea typeface="Jost" pitchFamily="2" charset="-52"/>
              </a:rPr>
              <a:t>Сайт: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https://vertiazin.ru/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4"/>
              </a:rPr>
              <a:t>vertiazin@mail.ru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  <a:endParaRPr lang="ru-RU" b="0" strike="noStrike" spc="-1" dirty="0">
              <a:latin typeface="Jost"/>
              <a:ea typeface="Jost" pitchFamily="2" charset="-52"/>
            </a:endParaRPr>
          </a:p>
          <a:p>
            <a:r>
              <a:rPr lang="ru-RU" b="0" strike="noStrike" spc="-1" dirty="0">
                <a:latin typeface="Jost"/>
                <a:ea typeface="Jost" pitchFamily="2" charset="-52"/>
              </a:rPr>
              <a:t>Телефоны (приемная):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  </a:t>
            </a:r>
            <a:r>
              <a:rPr lang="ru-RU" dirty="0">
                <a:solidFill>
                  <a:srgbClr val="000000"/>
                </a:solidFill>
                <a:latin typeface="Jost"/>
              </a:rPr>
              <a:t>8</a:t>
            </a:r>
            <a:r>
              <a:rPr lang="ru-RU" b="0" i="0" dirty="0">
                <a:effectLst/>
                <a:latin typeface="Jost"/>
              </a:rPr>
              <a:t> (48242) 57-777</a:t>
            </a:r>
            <a:endParaRPr lang="ru-RU" b="0" strike="noStrike" spc="-1" dirty="0">
              <a:latin typeface="Jost"/>
              <a:ea typeface="Jos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9AFE5-B36C-DCCF-C6DC-25FF3574F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9" y="5111102"/>
            <a:ext cx="4495866" cy="1009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846241-3C7A-F006-078A-482E35054A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3" b="9167"/>
          <a:stretch/>
        </p:blipFill>
        <p:spPr>
          <a:xfrm>
            <a:off x="8078962" y="956306"/>
            <a:ext cx="3217682" cy="2308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D5B9A5-5F6E-9B5B-0754-5FAEB8C6D2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9" b="4255"/>
          <a:stretch/>
        </p:blipFill>
        <p:spPr>
          <a:xfrm>
            <a:off x="7949645" y="3429000"/>
            <a:ext cx="3476316" cy="272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50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94A7D55B-13DC-8350-713D-7B0ECA14EB40}"/>
              </a:ext>
            </a:extLst>
          </p:cNvPr>
          <p:cNvSpPr/>
          <p:nvPr/>
        </p:nvSpPr>
        <p:spPr>
          <a:xfrm>
            <a:off x="6096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 «</a:t>
            </a:r>
            <a:r>
              <a:rPr lang="ru-RU" b="1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Экотех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изделий из пластиков (многофункциональные панели, щелевые полы, ограждения)</a:t>
            </a: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6950126852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170100, Тверская область, город Тверь, Индустриальная ул., д.13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https://rnw.ru/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agro@rnw.ru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 8 (4822) 35-88-44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B0A6F-70B3-AD42-8C1D-D5FC1BC6D625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21F8CA-37C0-5379-0E64-46357398CA35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D6F36B-5FBC-FD66-E2ED-4C6639B3B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59" y="4367139"/>
            <a:ext cx="1897928" cy="1897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DF03EC-853C-EF6E-51FF-3D78D679A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59" y="842696"/>
            <a:ext cx="4399174" cy="26689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65FE41-047F-DE5A-606A-540B91D806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8477" r="4175" b="21407"/>
          <a:stretch/>
        </p:blipFill>
        <p:spPr>
          <a:xfrm>
            <a:off x="5636046" y="4010151"/>
            <a:ext cx="6075744" cy="22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86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1">
            <a:extLst>
              <a:ext uri="{FF2B5EF4-FFF2-40B4-BE49-F238E27FC236}">
                <a16:creationId xmlns:a16="http://schemas.microsoft.com/office/drawing/2014/main" id="{66BB19FA-2BBA-CF8C-FEBD-8DE901B56CD8}"/>
              </a:ext>
            </a:extLst>
          </p:cNvPr>
          <p:cNvSpPr/>
          <p:nvPr/>
        </p:nvSpPr>
        <p:spPr>
          <a:xfrm>
            <a:off x="609600" y="1177005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«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КИН»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Производство и продажа сотового поликарбоната и теплиц из него</a:t>
            </a: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/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7709038110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171501, Тверская область, Кимрский р-н, п Центральный,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ул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 Мира,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Jost"/>
              </a:rPr>
              <a:t>зд</a:t>
            </a:r>
            <a:r>
              <a:rPr lang="ru-RU" b="0" i="0" dirty="0">
                <a:solidFill>
                  <a:srgbClr val="000000"/>
                </a:solidFill>
                <a:effectLst/>
                <a:latin typeface="Jost"/>
              </a:rPr>
              <a:t>. 101г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2"/>
              </a:rPr>
              <a:t>https://kinplast.ru/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info@kin.su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en-US" strike="noStrike" spc="-1" dirty="0">
                <a:solidFill>
                  <a:srgbClr val="000000"/>
                </a:solidFill>
                <a:latin typeface="Tahoma" panose="020B0604030504040204" pitchFamily="34" charset="0"/>
                <a:ea typeface="Jost" pitchFamily="2" charset="-52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Jost"/>
              </a:rPr>
              <a:t>8  (495) 909-85-00</a:t>
            </a:r>
            <a:endParaRPr lang="ru-RU" b="0" strike="noStrike" spc="-1" dirty="0">
              <a:latin typeface="Jost"/>
              <a:ea typeface="Jost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989387-3DA2-8134-1E4E-1EE3A7801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2" y="4857632"/>
            <a:ext cx="4160362" cy="1330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E8F5A-C74A-075E-4065-5CDAACE2BC08}"/>
              </a:ext>
            </a:extLst>
          </p:cNvPr>
          <p:cNvSpPr txBox="1"/>
          <p:nvPr/>
        </p:nvSpPr>
        <p:spPr>
          <a:xfrm>
            <a:off x="0" y="822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2D59"/>
                </a:solidFill>
                <a:latin typeface="Jost" pitchFamily="2" charset="-52"/>
                <a:ea typeface="Jost" pitchFamily="2" charset="-52"/>
              </a:rPr>
              <a:t>Производители продукции для сельского хозяйства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EA9DC-3E02-B5E5-DE4F-5A5019DE6711}"/>
              </a:ext>
            </a:extLst>
          </p:cNvPr>
          <p:cNvSpPr txBox="1"/>
          <p:nvPr/>
        </p:nvSpPr>
        <p:spPr>
          <a:xfrm>
            <a:off x="-1351820" y="6265067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4EA068-C16E-03FA-1552-CF524FCDED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12600" b="4313"/>
          <a:stretch/>
        </p:blipFill>
        <p:spPr>
          <a:xfrm>
            <a:off x="7993930" y="1177005"/>
            <a:ext cx="3497344" cy="2244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186596-70A1-618D-8CFA-935FC0EB0C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13968" r="7180" b="6294"/>
          <a:stretch/>
        </p:blipFill>
        <p:spPr>
          <a:xfrm>
            <a:off x="7342918" y="3543526"/>
            <a:ext cx="3451336" cy="26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091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1144</Words>
  <Application>Microsoft Office PowerPoint</Application>
  <PresentationFormat>Широкоэкранный</PresentationFormat>
  <Paragraphs>182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Jost</vt:lpstr>
      <vt:lpstr>Jost ExtraBold</vt:lpstr>
      <vt:lpstr>Montserrat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Kirill Kirill</cp:lastModifiedBy>
  <cp:revision>26</cp:revision>
  <dcterms:created xsi:type="dcterms:W3CDTF">2024-05-06T08:56:12Z</dcterms:created>
  <dcterms:modified xsi:type="dcterms:W3CDTF">2024-09-19T10:51:27Z</dcterms:modified>
</cp:coreProperties>
</file>